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5" r:id="rId2"/>
  </p:sldMasterIdLst>
  <p:notesMasterIdLst>
    <p:notesMasterId r:id="rId19"/>
  </p:notesMasterIdLst>
  <p:sldIdLst>
    <p:sldId id="291" r:id="rId3"/>
    <p:sldId id="290" r:id="rId4"/>
    <p:sldId id="256" r:id="rId5"/>
    <p:sldId id="261" r:id="rId6"/>
    <p:sldId id="262" r:id="rId7"/>
    <p:sldId id="263" r:id="rId8"/>
    <p:sldId id="265" r:id="rId9"/>
    <p:sldId id="267" r:id="rId10"/>
    <p:sldId id="266" r:id="rId11"/>
    <p:sldId id="268" r:id="rId12"/>
    <p:sldId id="269" r:id="rId13"/>
    <p:sldId id="270" r:id="rId14"/>
    <p:sldId id="271" r:id="rId15"/>
    <p:sldId id="272" r:id="rId16"/>
    <p:sldId id="273" r:id="rId17"/>
    <p:sldId id="27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48" autoAdjust="0"/>
    <p:restoredTop sz="94660"/>
  </p:normalViewPr>
  <p:slideViewPr>
    <p:cSldViewPr snapToGrid="0">
      <p:cViewPr varScale="1">
        <p:scale>
          <a:sx n="74" d="100"/>
          <a:sy n="74" d="100"/>
        </p:scale>
        <p:origin x="672"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9EA9B2-BA45-4EA3-A6B9-F821C715ED1B}" type="datetimeFigureOut">
              <a:rPr lang="fr-FR" smtClean="0"/>
              <a:t>09/02/2017</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C254A4-E0E5-4164-B539-62787CDA7F9C}" type="slidenum">
              <a:rPr lang="fr-FR" smtClean="0"/>
              <a:t>‹N°›</a:t>
            </a:fld>
            <a:endParaRPr lang="fr-FR"/>
          </a:p>
        </p:txBody>
      </p:sp>
    </p:spTree>
    <p:extLst>
      <p:ext uri="{BB962C8B-B14F-4D97-AF65-F5344CB8AC3E}">
        <p14:creationId xmlns:p14="http://schemas.microsoft.com/office/powerpoint/2010/main" val="2891814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1</a:t>
            </a:fld>
            <a:endParaRPr lang="fr-FR"/>
          </a:p>
        </p:txBody>
      </p:sp>
    </p:spTree>
    <p:extLst>
      <p:ext uri="{BB962C8B-B14F-4D97-AF65-F5344CB8AC3E}">
        <p14:creationId xmlns:p14="http://schemas.microsoft.com/office/powerpoint/2010/main" val="2399851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hasCustomPrompt="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hasCustomPrompt="1"/>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panose="020B0604020202020204"/>
              </a:rPr>
              <a:t>”</a:t>
            </a:r>
            <a:endParaRPr lang="en-US" dirty="0">
              <a:solidFill>
                <a:schemeClr val="accent1">
                  <a:lumMod val="60000"/>
                  <a:lumOff val="40000"/>
                </a:schemeClr>
              </a:solidFill>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hasCustomPrompt="1"/>
          </p:nvPr>
        </p:nvSpPr>
        <p:spPr>
          <a:xfrm>
            <a:off x="677335" y="609600"/>
            <a:ext cx="7060150" cy="525145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hasCustomPrompt="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fr-FR" smtClean="0"/>
              <a:t>Modifiez le style du titre</a:t>
            </a:r>
            <a:endParaRPr lang="en-US" dirty="0"/>
          </a:p>
        </p:txBody>
      </p:sp>
      <p:sp>
        <p:nvSpPr>
          <p:cNvPr id="3" name="Content Placeholder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hasCustomPrompt="1"/>
          </p:nvPr>
        </p:nvSpPr>
        <p:spPr>
          <a:xfrm>
            <a:off x="1097279" y="1845734"/>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hasCustomPrompt="1"/>
          </p:nvPr>
        </p:nvSpPr>
        <p:spPr>
          <a:xfrm>
            <a:off x="6217920" y="1845735"/>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hasCustomPrompt="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hasCustomPrompt="1"/>
          </p:nvPr>
        </p:nvSpPr>
        <p:spPr>
          <a:xfrm>
            <a:off x="109728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hasCustomPrompt="1"/>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hasCustomPrompt="1"/>
          </p:nvPr>
        </p:nvSpPr>
        <p:spPr>
          <a:xfrm>
            <a:off x="621792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hasCustomPrompt="1"/>
          </p:nvPr>
        </p:nvSpPr>
        <p:spPr>
          <a:xfrm>
            <a:off x="4800600" y="731520"/>
            <a:ext cx="6492240" cy="5257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t>‹N°›</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hasCustomPrompt="1"/>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hasCustomPrompt="1"/>
          </p:nvPr>
        </p:nvSpPr>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hasCustomPrompt="1"/>
          </p:nvPr>
        </p:nvSpPr>
        <p:spPr>
          <a:xfrm>
            <a:off x="838200" y="414778"/>
            <a:ext cx="7734300" cy="5757422"/>
          </a:xfrm>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hasCustomPrompt="1"/>
          </p:nvPr>
        </p:nvSpPr>
        <p:spPr>
          <a:xfrm>
            <a:off x="677334" y="2160589"/>
            <a:ext cx="4184035" cy="388077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hasCustomPrompt="1"/>
          </p:nvPr>
        </p:nvSpPr>
        <p:spPr>
          <a:xfrm>
            <a:off x="5089970" y="2160589"/>
            <a:ext cx="4184034" cy="388077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hasCustomPrompt="1"/>
          </p:nvPr>
        </p:nvSpPr>
        <p:spPr>
          <a:xfrm>
            <a:off x="675745" y="2737245"/>
            <a:ext cx="4185623"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hasCustomPrompt="1"/>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hasCustomPrompt="1"/>
          </p:nvPr>
        </p:nvSpPr>
        <p:spPr>
          <a:xfrm>
            <a:off x="5088384" y="2737245"/>
            <a:ext cx="4185617"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hasCustomPrompt="1"/>
          </p:nvPr>
        </p:nvSpPr>
        <p:spPr>
          <a:xfrm>
            <a:off x="4760461" y="514924"/>
            <a:ext cx="4513541" cy="552643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hasCustomPrompt="1"/>
          </p:nvPr>
        </p:nvSpPr>
        <p:spPr>
          <a:xfrm>
            <a:off x="677334" y="2777069"/>
            <a:ext cx="3854528" cy="2584449"/>
          </a:xfrm>
        </p:spPr>
        <p:txBody>
          <a:bodyPr>
            <a:normAutofit/>
          </a:bodyPr>
          <a:lstStyle>
            <a:lvl1pPr marL="0" indent="0">
              <a:buNone/>
              <a:defRPr sz="14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hasCustomPrompt="1"/>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t>2/9/2017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t>2/9/2017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t>‹N°›</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35560" y="412277"/>
            <a:ext cx="7704856" cy="1296144"/>
          </a:xfrm>
        </p:spPr>
        <p:txBody>
          <a:bodyPr>
            <a:noAutofit/>
          </a:bodyPr>
          <a:lstStyle/>
          <a:p>
            <a:pPr algn="ctr">
              <a:lnSpc>
                <a:spcPct val="100000"/>
              </a:lnSpc>
            </a:pPr>
            <a:r>
              <a:rPr lang="fr-FR" sz="3200" b="1" dirty="0">
                <a:solidFill>
                  <a:schemeClr val="tx1"/>
                </a:solidFill>
                <a:latin typeface="Tw Cen MT" panose="020B0602020104020603" pitchFamily="34" charset="0"/>
                <a:ea typeface="Ebrima" panose="02000000000000000000" pitchFamily="2" charset="0"/>
                <a:cs typeface="Ebrima" panose="02000000000000000000" pitchFamily="2" charset="0"/>
              </a:rPr>
              <a:t>REPUBLIQUE </a:t>
            </a:r>
            <a:r>
              <a:rPr lang="fr-FR" sz="3200" b="1" dirty="0">
                <a:solidFill>
                  <a:schemeClr val="tx1"/>
                </a:solidFill>
                <a:latin typeface="Tw Cen MT" panose="020B0602020104020603" pitchFamily="34" charset="0"/>
                <a:ea typeface="Ebrima" panose="02000000000000000000" pitchFamily="2" charset="0"/>
                <a:cs typeface="Ebrima" panose="02000000000000000000" pitchFamily="2" charset="0"/>
              </a:rPr>
              <a:t>TOGOLAISE</a:t>
            </a:r>
            <a:r>
              <a:rPr lang="fr-FR" sz="2800" b="1" dirty="0">
                <a:solidFill>
                  <a:schemeClr val="tx1"/>
                </a:solidFill>
                <a:latin typeface="Aharoni" panose="02010803020104030203" pitchFamily="2" charset="-79"/>
                <a:cs typeface="Aharoni" panose="02010803020104030203" pitchFamily="2" charset="-79"/>
              </a:rPr>
              <a:t/>
            </a:r>
            <a:br>
              <a:rPr lang="fr-FR" sz="2800" b="1" dirty="0">
                <a:solidFill>
                  <a:schemeClr val="tx1"/>
                </a:solidFill>
                <a:latin typeface="Aharoni" panose="02010803020104030203" pitchFamily="2" charset="-79"/>
                <a:cs typeface="Aharoni" panose="02010803020104030203" pitchFamily="2" charset="-79"/>
              </a:rPr>
            </a:br>
            <a:r>
              <a:rPr lang="fr-FR" sz="1300" b="1" dirty="0">
                <a:solidFill>
                  <a:srgbClr val="005C00"/>
                </a:solidFill>
                <a:latin typeface="Arial Narrow" panose="020B0606020202030204" pitchFamily="34" charset="0"/>
                <a:cs typeface="Arial" panose="020B0604020202020204" pitchFamily="34" charset="0"/>
              </a:rPr>
              <a:t>MINISTERE DE LA SANTE ET DE LA PROTECTION SOCIALE</a:t>
            </a:r>
            <a:endParaRPr lang="fr-FR" sz="1300" b="1" dirty="0">
              <a:solidFill>
                <a:srgbClr val="005C00"/>
              </a:solidFill>
              <a:latin typeface="Arial Narrow" panose="020B060602020203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a:t>
            </a:fld>
            <a:endParaRPr lang="fr-FR"/>
          </a:p>
        </p:txBody>
      </p:sp>
      <p:cxnSp>
        <p:nvCxnSpPr>
          <p:cNvPr id="5" name="Connecteur droit 4"/>
          <p:cNvCxnSpPr/>
          <p:nvPr/>
        </p:nvCxnSpPr>
        <p:spPr>
          <a:xfrm>
            <a:off x="2639616" y="1744711"/>
            <a:ext cx="6840760"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943872" y="5301208"/>
            <a:ext cx="4824536" cy="72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chemeClr val="tx1">
                    <a:lumMod val="95000"/>
                    <a:lumOff val="5000"/>
                  </a:schemeClr>
                </a:solidFill>
                <a:latin typeface="Arial Narrow" panose="020B0606020202030204" pitchFamily="34" charset="0"/>
              </a:rPr>
              <a:t>Lomé, 09 février 2017</a:t>
            </a:r>
            <a:endParaRPr lang="fr-FR" sz="1600" b="1" dirty="0">
              <a:solidFill>
                <a:schemeClr val="tx1">
                  <a:lumMod val="95000"/>
                  <a:lumOff val="5000"/>
                </a:schemeClr>
              </a:solidFill>
              <a:latin typeface="Arial Narrow" panose="020B0606020202030204" pitchFamily="34" charset="0"/>
            </a:endParaRPr>
          </a:p>
        </p:txBody>
      </p:sp>
      <p:sp>
        <p:nvSpPr>
          <p:cNvPr id="6" name="Rectangle 5"/>
          <p:cNvSpPr/>
          <p:nvPr/>
        </p:nvSpPr>
        <p:spPr>
          <a:xfrm>
            <a:off x="1120462" y="4174153"/>
            <a:ext cx="9813702" cy="461665"/>
          </a:xfrm>
          <a:prstGeom prst="rect">
            <a:avLst/>
          </a:prstGeom>
        </p:spPr>
        <p:txBody>
          <a:bodyPr wrap="square">
            <a:spAutoFit/>
          </a:bodyPr>
          <a:lstStyle/>
          <a:p>
            <a:pPr algn="ctr"/>
            <a:r>
              <a:rPr lang="fr-FR" sz="2400" b="1" dirty="0">
                <a:effectLst>
                  <a:outerShdw blurRad="38100" dist="38100" dir="2700000" algn="tl">
                    <a:srgbClr val="000000">
                      <a:alpha val="43137"/>
                    </a:srgbClr>
                  </a:outerShdw>
                </a:effectLst>
                <a:latin typeface="Cambria" panose="02040503050406030204" pitchFamily="18" charset="0"/>
              </a:rPr>
              <a:t>CONTRIBUTION DU SECTEUR PRIVÉ AU FINANCEMENT DE LA SANTÉ</a:t>
            </a:r>
            <a:endParaRPr lang="fr-FR" sz="2400" dirty="0">
              <a:latin typeface="Arial Narrow" panose="020B0606020202030204" pitchFamily="34" charset="0"/>
              <a:ea typeface="Ebrima" panose="02000000000000000000" pitchFamily="2" charset="0"/>
              <a:cs typeface="Kartika" panose="02020503030404060203" pitchFamily="18" charset="0"/>
            </a:endParaRPr>
          </a:p>
        </p:txBody>
      </p:sp>
      <p:sp>
        <p:nvSpPr>
          <p:cNvPr id="9" name="Rectangle 8"/>
          <p:cNvSpPr/>
          <p:nvPr/>
        </p:nvSpPr>
        <p:spPr>
          <a:xfrm>
            <a:off x="3359696" y="3028890"/>
            <a:ext cx="5688632" cy="400110"/>
          </a:xfrm>
          <a:prstGeom prst="rect">
            <a:avLst/>
          </a:prstGeom>
        </p:spPr>
        <p:txBody>
          <a:bodyPr wrap="square">
            <a:spAutoFit/>
          </a:bodyPr>
          <a:lstStyle/>
          <a:p>
            <a:pPr algn="ctr"/>
            <a:r>
              <a:rPr lang="fr-CH" sz="2000" b="1" dirty="0">
                <a:solidFill>
                  <a:srgbClr val="0070C0"/>
                </a:solidFill>
                <a:latin typeface="Arial Narrow" panose="020B0606020202030204" pitchFamily="34" charset="0"/>
                <a:ea typeface="MS Mincho" panose="02020609040205080304" pitchFamily="49" charset="-128"/>
                <a:cs typeface="Times New Roman" panose="02020603050405020304" pitchFamily="18" charset="0"/>
              </a:rPr>
              <a:t>Dialogue national sur le financement de la santé </a:t>
            </a:r>
            <a:endParaRPr lang="fr-FR" sz="2400" dirty="0">
              <a:solidFill>
                <a:srgbClr val="0070C0"/>
              </a:solidFill>
              <a:latin typeface="Arial Narrow" panose="020B0606020202030204" pitchFamily="34" charset="0"/>
              <a:ea typeface="MS Mincho" panose="02020609040205080304" pitchFamily="49" charset="-128"/>
              <a:cs typeface="Times New Roman" panose="02020603050405020304" pitchFamily="18" charset="0"/>
            </a:endParaRPr>
          </a:p>
        </p:txBody>
      </p:sp>
      <p:sp>
        <p:nvSpPr>
          <p:cNvPr id="10" name="Rectangle 9"/>
          <p:cNvSpPr/>
          <p:nvPr/>
        </p:nvSpPr>
        <p:spPr>
          <a:xfrm>
            <a:off x="4689205" y="3419708"/>
            <a:ext cx="2813591" cy="369332"/>
          </a:xfrm>
          <a:prstGeom prst="rect">
            <a:avLst/>
          </a:prstGeom>
        </p:spPr>
        <p:txBody>
          <a:bodyPr wrap="none">
            <a:spAutoFit/>
          </a:bodyPr>
          <a:lstStyle/>
          <a:p>
            <a:pPr algn="ctr"/>
            <a:r>
              <a:rPr lang="fr-CH" dirty="0">
                <a:latin typeface="Arial" panose="020B0604020202020204" pitchFamily="34" charset="0"/>
                <a:ea typeface="MS Mincho" panose="02020609040205080304" pitchFamily="49" charset="-128"/>
                <a:cs typeface="Times New Roman" panose="02020603050405020304" pitchFamily="18" charset="0"/>
              </a:rPr>
              <a:t>_ _ _ _ _ _ _ _ _ _ _ </a:t>
            </a:r>
            <a:r>
              <a:rPr lang="fr-CH" dirty="0">
                <a:latin typeface="Arial" panose="020B0604020202020204" pitchFamily="34" charset="0"/>
                <a:ea typeface="MS Mincho" panose="02020609040205080304" pitchFamily="49" charset="-128"/>
                <a:cs typeface="Times New Roman" panose="02020603050405020304" pitchFamily="18" charset="0"/>
              </a:rPr>
              <a:t>__ </a:t>
            </a:r>
            <a:r>
              <a:rPr lang="fr-CH" dirty="0">
                <a:latin typeface="Arial" panose="020B0604020202020204" pitchFamily="34" charset="0"/>
                <a:ea typeface="MS Mincho" panose="02020609040205080304" pitchFamily="49" charset="-128"/>
                <a:cs typeface="Times New Roman" panose="02020603050405020304" pitchFamily="18" charset="0"/>
              </a:rPr>
              <a:t>_</a:t>
            </a:r>
            <a:endParaRPr lang="fr-FR" sz="2400" dirty="0">
              <a:latin typeface="Georgia" panose="02040502050405020303" pitchFamily="18" charset="0"/>
              <a:ea typeface="MS Mincho" panose="02020609040205080304" pitchFamily="49" charset="-128"/>
              <a:cs typeface="Times New Roman" panose="02020603050405020304" pitchFamily="18" charset="0"/>
            </a:endParaRPr>
          </a:p>
        </p:txBody>
      </p:sp>
      <p:pic>
        <p:nvPicPr>
          <p:cNvPr id="11" name="il_fi" descr="http://www.republicoftogo.com/var/ezflow_site/storage/images/toutes-les-rubriques/medias/a-quelles-armoiries-se-vouer/27857-1-fre-FR/A-quelles-armoiries-se-vouer_article_top.jpg"/>
          <p:cNvPicPr/>
          <p:nvPr/>
        </p:nvPicPr>
        <p:blipFill>
          <a:blip r:embed="rId3"/>
          <a:srcRect l="1759" r="56631" b="15791"/>
          <a:stretch>
            <a:fillRect/>
          </a:stretch>
        </p:blipFill>
        <p:spPr bwMode="auto">
          <a:xfrm>
            <a:off x="5600700" y="1772816"/>
            <a:ext cx="990600" cy="1143000"/>
          </a:xfrm>
          <a:prstGeom prst="rect">
            <a:avLst/>
          </a:prstGeom>
          <a:noFill/>
          <a:ln w="9525">
            <a:noFill/>
            <a:miter lim="800000"/>
            <a:headEnd/>
            <a:tailEnd/>
          </a:ln>
        </p:spPr>
      </p:pic>
    </p:spTree>
    <p:extLst>
      <p:ext uri="{BB962C8B-B14F-4D97-AF65-F5344CB8AC3E}">
        <p14:creationId xmlns:p14="http://schemas.microsoft.com/office/powerpoint/2010/main" val="6401074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accent2"/>
                </a:solidFill>
              </a:rPr>
              <a:t>Autres contributions au financement</a:t>
            </a:r>
            <a:endParaRPr lang="fr-FR" b="1" dirty="0">
              <a:solidFill>
                <a:schemeClr val="accent2"/>
              </a:solidFill>
            </a:endParaRPr>
          </a:p>
        </p:txBody>
      </p:sp>
      <p:sp>
        <p:nvSpPr>
          <p:cNvPr id="3" name="Espace réservé du contenu 2"/>
          <p:cNvSpPr>
            <a:spLocks noGrp="1"/>
          </p:cNvSpPr>
          <p:nvPr>
            <p:ph idx="1"/>
          </p:nvPr>
        </p:nvSpPr>
        <p:spPr/>
        <p:txBody>
          <a:bodyPr/>
          <a:lstStyle/>
          <a:p>
            <a:pPr lvl="0"/>
            <a:r>
              <a:rPr lang="fr-FR" b="1" dirty="0"/>
              <a:t>Les différentes taxes et impôts </a:t>
            </a:r>
            <a:r>
              <a:rPr lang="fr-FR" dirty="0"/>
              <a:t>collectées auprès des entreprises privées destinés à alimenter le budget de l’Etat contribuent au financement de la santé ; </a:t>
            </a:r>
            <a:endParaRPr lang="fr-FR" dirty="0" smtClean="0"/>
          </a:p>
          <a:p>
            <a:pPr lvl="0"/>
            <a:endParaRPr lang="fr-FR" dirty="0"/>
          </a:p>
          <a:p>
            <a:pPr lvl="0"/>
            <a:r>
              <a:rPr lang="fr-FR" b="1" dirty="0"/>
              <a:t>La protection sociale du travailleur</a:t>
            </a:r>
            <a:r>
              <a:rPr lang="fr-FR" dirty="0"/>
              <a:t> à travers les taxes payées par les entreprises à la caisse nationale de sécurité sociale (CNSS).</a:t>
            </a:r>
          </a:p>
          <a:p>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461316"/>
            <a:ext cx="8596668" cy="873211"/>
          </a:xfrm>
        </p:spPr>
        <p:txBody>
          <a:bodyPr/>
          <a:lstStyle/>
          <a:p>
            <a:r>
              <a:rPr lang="fr-FR" b="1" dirty="0" smtClean="0">
                <a:solidFill>
                  <a:schemeClr val="accent2"/>
                </a:solidFill>
              </a:rPr>
              <a:t>Faiblesses du </a:t>
            </a:r>
            <a:r>
              <a:rPr lang="fr-FR" b="1" dirty="0">
                <a:solidFill>
                  <a:schemeClr val="accent2"/>
                </a:solidFill>
              </a:rPr>
              <a:t>S</a:t>
            </a:r>
            <a:r>
              <a:rPr lang="fr-FR" b="1" dirty="0" smtClean="0">
                <a:solidFill>
                  <a:schemeClr val="accent2"/>
                </a:solidFill>
              </a:rPr>
              <a:t>ecteur Privé</a:t>
            </a:r>
            <a:endParaRPr lang="fr-FR" b="1" dirty="0">
              <a:solidFill>
                <a:schemeClr val="accent2"/>
              </a:solidFill>
            </a:endParaRPr>
          </a:p>
        </p:txBody>
      </p:sp>
      <p:sp>
        <p:nvSpPr>
          <p:cNvPr id="3" name="Espace réservé du contenu 2"/>
          <p:cNvSpPr>
            <a:spLocks noGrp="1"/>
          </p:cNvSpPr>
          <p:nvPr>
            <p:ph idx="1"/>
          </p:nvPr>
        </p:nvSpPr>
        <p:spPr>
          <a:xfrm>
            <a:off x="677334" y="1482811"/>
            <a:ext cx="8596668" cy="4558551"/>
          </a:xfrm>
        </p:spPr>
        <p:txBody>
          <a:bodyPr>
            <a:normAutofit fontScale="92500" lnSpcReduction="20000"/>
          </a:bodyPr>
          <a:lstStyle/>
          <a:p>
            <a:pPr lvl="0"/>
            <a:r>
              <a:rPr lang="fr-FR" dirty="0"/>
              <a:t>La concentration des structures de soins à Lomé, ce qui crée une faible accessibilité à l’intérieur du pays ;</a:t>
            </a:r>
          </a:p>
          <a:p>
            <a:pPr lvl="0"/>
            <a:r>
              <a:rPr lang="fr-FR" dirty="0"/>
              <a:t>L’absence ou la faible collaboration du secteur privé avec le secteur public ;</a:t>
            </a:r>
          </a:p>
          <a:p>
            <a:pPr lvl="0"/>
            <a:r>
              <a:rPr lang="fr-FR" dirty="0"/>
              <a:t>L’insuffisance de spécialistes ;</a:t>
            </a:r>
          </a:p>
          <a:p>
            <a:pPr lvl="0"/>
            <a:r>
              <a:rPr lang="fr-FR" dirty="0"/>
              <a:t>La fuite des cerveaux ;</a:t>
            </a:r>
          </a:p>
          <a:p>
            <a:pPr lvl="0"/>
            <a:r>
              <a:rPr lang="fr-FR" dirty="0"/>
              <a:t>L’absence de couverture médicale pour le personnel des PME/ PMI ;</a:t>
            </a:r>
          </a:p>
          <a:p>
            <a:pPr lvl="0"/>
            <a:r>
              <a:rPr lang="fr-FR" dirty="0"/>
              <a:t>La faible culture des entreprises en matière de Responsabilité Sociétale des Entreprises  (RSE) ;</a:t>
            </a:r>
          </a:p>
          <a:p>
            <a:pPr lvl="0"/>
            <a:r>
              <a:rPr lang="fr-FR" dirty="0"/>
              <a:t>La faible couverture médicale pour tout le personnel dans les grandes et moyennes entreprises (Gamme de soins non complète) ;</a:t>
            </a:r>
          </a:p>
          <a:p>
            <a:pPr lvl="0"/>
            <a:r>
              <a:rPr lang="fr-FR" dirty="0"/>
              <a:t>Le manque de coordination entre les actions des </a:t>
            </a:r>
            <a:r>
              <a:rPr lang="fr-FR" dirty="0" err="1"/>
              <a:t>ONGs</a:t>
            </a:r>
            <a:r>
              <a:rPr lang="fr-FR" dirty="0"/>
              <a:t>, Clubs services et Associations ;</a:t>
            </a:r>
          </a:p>
          <a:p>
            <a:pPr lvl="0"/>
            <a:r>
              <a:rPr lang="fr-FR" dirty="0"/>
              <a:t>La faible utilisation des médicaments génériques par méconnaissance, par manque de contrôle, par manque de confiance dans le générique et du fait de la faible disponibilité ;</a:t>
            </a:r>
          </a:p>
          <a:p>
            <a:pPr lvl="0"/>
            <a:r>
              <a:rPr lang="fr-FR" dirty="0"/>
              <a:t>L’absence de mécanisme d’assurance maladie obligatoire pour le secteur privé.</a:t>
            </a:r>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3767" y="2173646"/>
            <a:ext cx="9068027" cy="1826581"/>
          </a:xfrm>
        </p:spPr>
        <p:txBody>
          <a:bodyPr anchor="ctr">
            <a:noAutofit/>
          </a:bodyPr>
          <a:lstStyle/>
          <a:p>
            <a:r>
              <a:rPr lang="fr-FR" sz="3200" b="1" dirty="0">
                <a:solidFill>
                  <a:schemeClr val="tx1"/>
                </a:solidFill>
                <a:effectLst>
                  <a:outerShdw blurRad="38100" dist="38100" dir="2700000" algn="tl">
                    <a:srgbClr val="000000">
                      <a:alpha val="43137"/>
                    </a:srgbClr>
                  </a:outerShdw>
                </a:effectLst>
                <a:latin typeface="Cambria" panose="02040503050406030204" pitchFamily="18" charset="0"/>
              </a:rPr>
              <a:t>Opportunités de Partenariat pour  l’amélioration de la contribution du secteur privé au financement de la santé</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677334" y="1070919"/>
            <a:ext cx="8596668" cy="4970444"/>
          </a:xfrm>
        </p:spPr>
        <p:txBody>
          <a:bodyPr>
            <a:noAutofit/>
          </a:bodyPr>
          <a:lstStyle/>
          <a:p>
            <a:pPr lvl="0"/>
            <a:r>
              <a:rPr lang="fr-FR" sz="2000" dirty="0"/>
              <a:t>Améliorer le maillage territorial des structures privées de la santé (Cabinets et officines de pharmacie) par des initiatives innovantes :</a:t>
            </a:r>
            <a:endParaRPr lang="fr-FR" dirty="0"/>
          </a:p>
          <a:p>
            <a:pPr lvl="0"/>
            <a:r>
              <a:rPr lang="fr-FR" sz="2000" dirty="0" smtClean="0"/>
              <a:t>Améliorer </a:t>
            </a:r>
            <a:r>
              <a:rPr lang="fr-FR" sz="2000" dirty="0"/>
              <a:t>la chaine d’approvisionnement des produits de santé par une utilisation judicieuse des pharmaciens existant dans le secteur privé ;</a:t>
            </a:r>
            <a:endParaRPr lang="fr-FR" dirty="0"/>
          </a:p>
          <a:p>
            <a:pPr lvl="0"/>
            <a:r>
              <a:rPr lang="fr-FR" sz="2000" dirty="0"/>
              <a:t>Renforcer les capacités du personnel de santé dans la prise en charge des soins et de maintenance des équipements ;</a:t>
            </a:r>
            <a:endParaRPr lang="fr-FR" dirty="0"/>
          </a:p>
          <a:p>
            <a:pPr lvl="0"/>
            <a:r>
              <a:rPr lang="fr-FR" sz="2000" dirty="0"/>
              <a:t>Renforcer les structures de prestation de soins aux normes en termes d’infrastructures, d’équipements, de personnel et de procédures techniques ;</a:t>
            </a:r>
            <a:endParaRPr lang="fr-FR" dirty="0"/>
          </a:p>
          <a:p>
            <a:pPr lvl="0"/>
            <a:r>
              <a:rPr lang="fr-FR" sz="2000" dirty="0"/>
              <a:t>Créer des mutuelles de santé pour le personnel des structures privées (PME/PMI)</a:t>
            </a:r>
            <a:endParaRPr lang="fr-FR" dirty="0"/>
          </a:p>
          <a:p>
            <a:pPr lvl="0"/>
            <a:r>
              <a:rPr lang="fr-FR" sz="2000" dirty="0"/>
              <a:t>Promouvoir la contractualisation des services publics de santé avec l’expertise existant dans le secteur privé </a:t>
            </a:r>
            <a:r>
              <a:rPr lang="fr-FR" sz="2000" dirty="0" smtClean="0"/>
              <a:t>;</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677334" y="733169"/>
            <a:ext cx="8596668" cy="5308194"/>
          </a:xfrm>
        </p:spPr>
        <p:txBody>
          <a:bodyPr>
            <a:normAutofit/>
          </a:bodyPr>
          <a:lstStyle/>
          <a:p>
            <a:pPr lvl="0"/>
            <a:r>
              <a:rPr lang="fr-FR" sz="2000" dirty="0" smtClean="0"/>
              <a:t>Promouvoir </a:t>
            </a:r>
            <a:r>
              <a:rPr lang="fr-FR" sz="2000" dirty="0"/>
              <a:t>le PPP par des accords-cadres de collaboration entre le MSPS et la PSPS-Togo ;</a:t>
            </a:r>
            <a:endParaRPr lang="fr-FR" dirty="0"/>
          </a:p>
          <a:p>
            <a:pPr lvl="0"/>
            <a:r>
              <a:rPr lang="fr-FR" sz="2000" dirty="0"/>
              <a:t>Promouvoir le dialogue entre le secteur public et privé pour permettre de ressortir les domaines de collaboration alignés aux priorités nationales ; </a:t>
            </a:r>
            <a:endParaRPr lang="fr-FR" dirty="0"/>
          </a:p>
          <a:p>
            <a:pPr lvl="0"/>
            <a:r>
              <a:rPr lang="fr-FR" sz="2000" dirty="0"/>
              <a:t>Promouvoir la disponibilité dans les officines et l’utilisation des MEG en renforçant le rôle de la CAMEG dans la sensibilisation au </a:t>
            </a:r>
            <a:r>
              <a:rPr lang="fr-FR" sz="2000" dirty="0" smtClean="0"/>
              <a:t>générique; </a:t>
            </a:r>
            <a:endParaRPr lang="fr-FR" dirty="0"/>
          </a:p>
          <a:p>
            <a:pPr lvl="0"/>
            <a:r>
              <a:rPr lang="fr-FR" sz="2000" dirty="0"/>
              <a:t>Promouvoir la Responsabilité sociétale des entreprises (RSE) dans la santé par des incitations fiscales ;</a:t>
            </a:r>
            <a:endParaRPr lang="fr-FR" dirty="0"/>
          </a:p>
          <a:p>
            <a:pPr lvl="0"/>
            <a:r>
              <a:rPr lang="fr-FR" sz="2000" dirty="0"/>
              <a:t>Renforcer le partenariat entre l’Etat et les structures confessionnelles par des dispositifs formels </a:t>
            </a:r>
            <a:r>
              <a:rPr lang="fr-FR" sz="2000" dirty="0" smtClean="0"/>
              <a:t>;</a:t>
            </a:r>
          </a:p>
          <a:p>
            <a:r>
              <a:rPr lang="fr-FR" dirty="0"/>
              <a:t>Développer de nouveaux produits comme les assurances complémentaires </a:t>
            </a:r>
            <a:r>
              <a:rPr lang="fr-FR" dirty="0" smtClean="0"/>
              <a:t>;</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77334" y="856735"/>
            <a:ext cx="8596668" cy="5184627"/>
          </a:xfrm>
        </p:spPr>
        <p:txBody>
          <a:bodyPr>
            <a:normAutofit/>
          </a:bodyPr>
          <a:lstStyle/>
          <a:p>
            <a:pPr lvl="0"/>
            <a:r>
              <a:rPr lang="fr-FR" sz="2000" dirty="0"/>
              <a:t>Promouvoir l’extension de l’assurance maladie obligatoire aux travailleurs du secteur privé formel et informel ; </a:t>
            </a:r>
          </a:p>
          <a:p>
            <a:pPr lvl="0"/>
            <a:r>
              <a:rPr lang="fr-FR" sz="2000" dirty="0"/>
              <a:t>Promouvoir des avances sur paiement des prestataires de soins pour pallier au retard de traitement des factures par les sociétés d’assurance maladie privées et l’INAM ;</a:t>
            </a:r>
          </a:p>
          <a:p>
            <a:pPr lvl="0"/>
            <a:r>
              <a:rPr lang="fr-FR" sz="2000" dirty="0"/>
              <a:t>Promouvoir le soutien aux initiatives innovantes en matière de télésanté (Télémédecine, E-Santé, téléformations, téléconférence, téléréunions etc.) ;</a:t>
            </a:r>
          </a:p>
          <a:p>
            <a:pPr lvl="0"/>
            <a:r>
              <a:rPr lang="fr-FR" sz="2000" dirty="0"/>
              <a:t>Renforcer le dispositif des infirmeries d’entreprises pour améliorer la qualité de la prise en charge (équipements et personnels adéquats) ;</a:t>
            </a:r>
          </a:p>
          <a:p>
            <a:pPr lvl="0"/>
            <a:r>
              <a:rPr lang="fr-FR" sz="2000" dirty="0"/>
              <a:t>Promouvoir une meilleure coordination des interventions proposées par les différents clubs services, associations et </a:t>
            </a:r>
            <a:r>
              <a:rPr lang="fr-FR" sz="2000" dirty="0" err="1"/>
              <a:t>ONGs</a:t>
            </a:r>
            <a:r>
              <a:rPr lang="fr-FR" sz="2000" dirty="0"/>
              <a:t>, sous la responsabilité du Ministère chargé de la santé.</a:t>
            </a:r>
          </a:p>
          <a:p>
            <a:endParaRPr lang="fr-FR"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Users\Annie\AppData\Local\Microsoft\Windows\INetCache\Content.Word\base-des-donnes-rparties-20-638.jpg"/>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095631"/>
            <a:ext cx="7208108" cy="493446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tx1"/>
                </a:solidFill>
              </a:rPr>
              <a:t>Sommaire </a:t>
            </a:r>
            <a:endParaRPr lang="fr-FR" b="1" dirty="0">
              <a:solidFill>
                <a:schemeClr val="tx1"/>
              </a:solidFill>
            </a:endParaRPr>
          </a:p>
        </p:txBody>
      </p:sp>
      <p:sp>
        <p:nvSpPr>
          <p:cNvPr id="3" name="Espace réservé du contenu 2"/>
          <p:cNvSpPr>
            <a:spLocks noGrp="1"/>
          </p:cNvSpPr>
          <p:nvPr>
            <p:ph idx="1"/>
          </p:nvPr>
        </p:nvSpPr>
        <p:spPr>
          <a:xfrm>
            <a:off x="677333" y="2160589"/>
            <a:ext cx="8812655" cy="3880773"/>
          </a:xfrm>
        </p:spPr>
        <p:txBody>
          <a:bodyPr>
            <a:normAutofit/>
          </a:bodyPr>
          <a:lstStyle/>
          <a:p>
            <a:r>
              <a:rPr lang="fr-FR" sz="2400" b="1" dirty="0" smtClean="0"/>
              <a:t>Analyse situationnelle</a:t>
            </a:r>
          </a:p>
          <a:p>
            <a:pPr lvl="1"/>
            <a:r>
              <a:rPr lang="fr-FR" sz="2000" dirty="0" smtClean="0"/>
              <a:t>Contributions du secteur privé au financement de la santé</a:t>
            </a:r>
          </a:p>
          <a:p>
            <a:pPr lvl="1"/>
            <a:r>
              <a:rPr lang="fr-FR" sz="2000" dirty="0" smtClean="0"/>
              <a:t>Faiblesses du secteur privé</a:t>
            </a:r>
          </a:p>
          <a:p>
            <a:endParaRPr lang="fr-FR" sz="2400" dirty="0" smtClean="0"/>
          </a:p>
          <a:p>
            <a:r>
              <a:rPr lang="fr-FR" sz="2400" b="1" dirty="0"/>
              <a:t>Opportunités de Partenariat pour  l’amélioration de la contribution du secteur privé au financement de la santé</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a:lnSpc>
                <a:spcPct val="150000"/>
              </a:lnSpc>
            </a:pPr>
            <a:r>
              <a:rPr lang="fr-FR" sz="4400" b="1" dirty="0" smtClean="0">
                <a:solidFill>
                  <a:schemeClr val="tx1"/>
                </a:solidFill>
                <a:effectLst>
                  <a:outerShdw blurRad="38100" dist="38100" dir="2700000" algn="tl">
                    <a:srgbClr val="000000">
                      <a:alpha val="43137"/>
                    </a:srgbClr>
                  </a:outerShdw>
                </a:effectLst>
                <a:latin typeface="Cambria" panose="02040503050406030204" pitchFamily="18" charset="0"/>
              </a:rPr>
              <a:t>Analyse Situationnelle</a:t>
            </a:r>
            <a:endParaRPr lang="fr-FR" sz="44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chemeClr val="accent2"/>
                </a:solidFill>
              </a:rPr>
              <a:t>Acteurs du secteur privé </a:t>
            </a:r>
            <a:endParaRPr lang="fr-FR" dirty="0">
              <a:solidFill>
                <a:schemeClr val="accent2"/>
              </a:solidFill>
            </a:endParaRPr>
          </a:p>
        </p:txBody>
      </p:sp>
      <p:sp>
        <p:nvSpPr>
          <p:cNvPr id="3" name="Espace réservé du contenu 2"/>
          <p:cNvSpPr>
            <a:spLocks noGrp="1"/>
          </p:cNvSpPr>
          <p:nvPr>
            <p:ph idx="1"/>
          </p:nvPr>
        </p:nvSpPr>
        <p:spPr>
          <a:xfrm>
            <a:off x="677334" y="1762897"/>
            <a:ext cx="8596668" cy="4278465"/>
          </a:xfrm>
        </p:spPr>
        <p:txBody>
          <a:bodyPr/>
          <a:lstStyle/>
          <a:p>
            <a:r>
              <a:rPr lang="fr-FR" b="1" dirty="0">
                <a:latin typeface="Trebuchet MS" panose="020B0603020202020204" pitchFamily="34" charset="0"/>
              </a:rPr>
              <a:t>Acteurs du secteur privé au Togo </a:t>
            </a:r>
          </a:p>
          <a:p>
            <a:pPr lvl="1"/>
            <a:r>
              <a:rPr lang="fr-FR" dirty="0">
                <a:latin typeface="Trebuchet MS" panose="020B0603020202020204" pitchFamily="34" charset="0"/>
              </a:rPr>
              <a:t>Le secteur privé de santé (libéral et confessionnel) ;</a:t>
            </a:r>
            <a:endParaRPr lang="fr-FR" sz="1400" dirty="0">
              <a:latin typeface="Trebuchet MS" panose="020B0603020202020204" pitchFamily="34" charset="0"/>
            </a:endParaRPr>
          </a:p>
          <a:p>
            <a:pPr lvl="1"/>
            <a:r>
              <a:rPr lang="fr-FR" dirty="0">
                <a:latin typeface="Trebuchet MS" panose="020B0603020202020204" pitchFamily="34" charset="0"/>
              </a:rPr>
              <a:t>Les compagnies d’assurance maladie et les mutuelles de santé ;</a:t>
            </a:r>
            <a:endParaRPr lang="fr-FR" sz="1400" dirty="0">
              <a:latin typeface="Trebuchet MS" panose="020B0603020202020204" pitchFamily="34" charset="0"/>
            </a:endParaRPr>
          </a:p>
          <a:p>
            <a:pPr lvl="1"/>
            <a:r>
              <a:rPr lang="fr-FR" dirty="0">
                <a:latin typeface="Trebuchet MS" panose="020B0603020202020204" pitchFamily="34" charset="0"/>
              </a:rPr>
              <a:t>Le patronat (Conseil National du Patronat) ;</a:t>
            </a:r>
            <a:endParaRPr lang="fr-FR" sz="1400" dirty="0">
              <a:latin typeface="Trebuchet MS" panose="020B0603020202020204" pitchFamily="34" charset="0"/>
            </a:endParaRPr>
          </a:p>
          <a:p>
            <a:pPr lvl="1"/>
            <a:r>
              <a:rPr lang="fr-FR" dirty="0">
                <a:latin typeface="Trebuchet MS" panose="020B0603020202020204" pitchFamily="34" charset="0"/>
              </a:rPr>
              <a:t>La Chambre de Commerce et d’Industrie du Togo (CCIT) ;</a:t>
            </a:r>
            <a:endParaRPr lang="fr-FR" sz="1400" dirty="0">
              <a:latin typeface="Trebuchet MS" panose="020B0603020202020204" pitchFamily="34" charset="0"/>
            </a:endParaRPr>
          </a:p>
          <a:p>
            <a:pPr lvl="1"/>
            <a:r>
              <a:rPr lang="fr-FR" dirty="0">
                <a:latin typeface="Trebuchet MS" panose="020B0603020202020204" pitchFamily="34" charset="0"/>
              </a:rPr>
              <a:t>L’Association des Grandes Entreprises du Togo (AGET) ;</a:t>
            </a:r>
            <a:endParaRPr lang="fr-FR" sz="1400" dirty="0">
              <a:latin typeface="Trebuchet MS" panose="020B0603020202020204" pitchFamily="34" charset="0"/>
            </a:endParaRPr>
          </a:p>
          <a:p>
            <a:pPr lvl="1"/>
            <a:r>
              <a:rPr lang="fr-FR" dirty="0">
                <a:latin typeface="Trebuchet MS" panose="020B0603020202020204" pitchFamily="34" charset="0"/>
              </a:rPr>
              <a:t>Les Clubs services, les associations, la diaspora (Togolais de l’Extérieur) et les </a:t>
            </a:r>
            <a:r>
              <a:rPr lang="fr-FR" dirty="0" err="1">
                <a:latin typeface="Trebuchet MS" panose="020B0603020202020204" pitchFamily="34" charset="0"/>
              </a:rPr>
              <a:t>ONGs</a:t>
            </a:r>
            <a:r>
              <a:rPr lang="fr-FR" dirty="0">
                <a:latin typeface="Trebuchet MS" panose="020B0603020202020204" pitchFamily="34" charset="0"/>
              </a:rPr>
              <a:t> Internationales. </a:t>
            </a:r>
          </a:p>
          <a:p>
            <a:pPr lvl="1"/>
            <a:endParaRPr lang="fr-FR" sz="1400" dirty="0">
              <a:latin typeface="Trebuchet MS" panose="020B0603020202020204" pitchFamily="34" charset="0"/>
            </a:endParaRPr>
          </a:p>
          <a:p>
            <a:r>
              <a:rPr lang="fr-FR" dirty="0">
                <a:latin typeface="Trebuchet MS" panose="020B0603020202020204" pitchFamily="34" charset="0"/>
              </a:rPr>
              <a:t>Ces acteurs sont structurés en organisations formelles avec lesquelles l’Etat peut discuter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60859" y="1353281"/>
            <a:ext cx="8596668" cy="3880773"/>
          </a:xfrm>
        </p:spPr>
        <p:txBody>
          <a:bodyPr/>
          <a:lstStyle/>
          <a:p>
            <a:r>
              <a:rPr lang="fr-FR" sz="2800" dirty="0">
                <a:latin typeface="Trebuchet MS" panose="020B0603020202020204" pitchFamily="34" charset="0"/>
              </a:rPr>
              <a:t>La contribution du secteur privé au financement de la santé a été analysé sous l’angle de:</a:t>
            </a:r>
          </a:p>
          <a:p>
            <a:endParaRPr lang="fr-FR" sz="1200" b="1" dirty="0">
              <a:latin typeface="Trebuchet MS" panose="020B0603020202020204" pitchFamily="34" charset="0"/>
            </a:endParaRPr>
          </a:p>
          <a:p>
            <a:pPr lvl="1"/>
            <a:r>
              <a:rPr lang="fr-FR" sz="2400" b="1" dirty="0">
                <a:latin typeface="Trebuchet MS" panose="020B0603020202020204" pitchFamily="34" charset="0"/>
              </a:rPr>
              <a:t>La disponibilité de l’offre de soins</a:t>
            </a:r>
          </a:p>
          <a:p>
            <a:pPr lvl="1"/>
            <a:r>
              <a:rPr lang="fr-FR" sz="2400" b="1" dirty="0">
                <a:latin typeface="Trebuchet MS" panose="020B0603020202020204" pitchFamily="34" charset="0"/>
              </a:rPr>
              <a:t>Protection des risques financiers </a:t>
            </a:r>
          </a:p>
          <a:p>
            <a:pPr lvl="1"/>
            <a:r>
              <a:rPr lang="fr-FR" sz="2400" b="1" dirty="0">
                <a:latin typeface="Trebuchet MS" panose="020B0603020202020204" pitchFamily="34" charset="0"/>
              </a:rPr>
              <a:t>Autres contributions</a:t>
            </a:r>
          </a:p>
          <a:p>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accent2"/>
                </a:solidFill>
              </a:rPr>
              <a:t>Disponibilité de l’offre de soins</a:t>
            </a:r>
            <a:endParaRPr lang="fr-FR" b="1" dirty="0">
              <a:solidFill>
                <a:schemeClr val="accent2"/>
              </a:solidFill>
            </a:endParaRPr>
          </a:p>
        </p:txBody>
      </p:sp>
      <p:sp>
        <p:nvSpPr>
          <p:cNvPr id="3" name="Espace réservé du contenu 2"/>
          <p:cNvSpPr>
            <a:spLocks noGrp="1"/>
          </p:cNvSpPr>
          <p:nvPr>
            <p:ph idx="1"/>
          </p:nvPr>
        </p:nvSpPr>
        <p:spPr>
          <a:xfrm>
            <a:off x="677334" y="1705231"/>
            <a:ext cx="8596668" cy="4336131"/>
          </a:xfrm>
        </p:spPr>
        <p:txBody>
          <a:bodyPr>
            <a:normAutofit fontScale="85000" lnSpcReduction="20000"/>
          </a:bodyPr>
          <a:lstStyle/>
          <a:p>
            <a:r>
              <a:rPr lang="fr-FR" b="1" dirty="0" smtClean="0"/>
              <a:t>Les structures privées de la santé:</a:t>
            </a:r>
          </a:p>
          <a:p>
            <a:pPr lvl="1"/>
            <a:r>
              <a:rPr lang="fr-FR" dirty="0"/>
              <a:t>offrent toute la gamme de prise en charge des soins de santé (diagnostic, dispensation de médicament, hospitalisation</a:t>
            </a:r>
            <a:r>
              <a:rPr lang="fr-FR" dirty="0" smtClean="0"/>
              <a:t>) et </a:t>
            </a:r>
            <a:r>
              <a:rPr lang="fr-FR" b="1" dirty="0" smtClean="0">
                <a:solidFill>
                  <a:srgbClr val="FF0000"/>
                </a:solidFill>
              </a:rPr>
              <a:t>représentent 41% des offres de soins </a:t>
            </a:r>
            <a:r>
              <a:rPr lang="fr-FR" dirty="0" smtClean="0">
                <a:solidFill>
                  <a:schemeClr val="tx1"/>
                </a:solidFill>
              </a:rPr>
              <a:t>(cartographie de l’offre sanitaire 2015).</a:t>
            </a:r>
          </a:p>
          <a:p>
            <a:pPr lvl="1"/>
            <a:r>
              <a:rPr lang="fr-FR" dirty="0" smtClean="0"/>
              <a:t>assurent </a:t>
            </a:r>
            <a:r>
              <a:rPr lang="fr-FR" dirty="0"/>
              <a:t>les investissements dans la santé à travers la construction et l’équipement des structures, le recrutement et la gestion du personnel, le maintien des plateaux techniques et la formation sur le tas du personnel soignant</a:t>
            </a:r>
            <a:r>
              <a:rPr lang="fr-FR" dirty="0" smtClean="0"/>
              <a:t>.</a:t>
            </a:r>
          </a:p>
          <a:p>
            <a:pPr lvl="1"/>
            <a:r>
              <a:rPr lang="fr-FR" dirty="0" smtClean="0"/>
              <a:t>facilitent </a:t>
            </a:r>
            <a:r>
              <a:rPr lang="fr-FR" dirty="0"/>
              <a:t>l’accessibilité géographique aux prestations de soins par sa contribution à </a:t>
            </a:r>
            <a:r>
              <a:rPr lang="fr-FR" dirty="0" smtClean="0"/>
              <a:t>l’amélioration </a:t>
            </a:r>
            <a:r>
              <a:rPr lang="fr-FR" dirty="0"/>
              <a:t>du maillage territorial (Secteur privé libéral et confessionnel</a:t>
            </a:r>
            <a:r>
              <a:rPr lang="fr-FR" dirty="0" smtClean="0"/>
              <a:t>).</a:t>
            </a:r>
          </a:p>
          <a:p>
            <a:pPr lvl="1"/>
            <a:endParaRPr lang="fr-FR" dirty="0" smtClean="0"/>
          </a:p>
          <a:p>
            <a:r>
              <a:rPr lang="fr-FR" b="1" dirty="0"/>
              <a:t>Les entreprises du secteur privé:</a:t>
            </a:r>
          </a:p>
          <a:p>
            <a:pPr lvl="1"/>
            <a:r>
              <a:rPr lang="fr-FR" dirty="0"/>
              <a:t>disposent des infirmeries et cabinets médicaux qui sont des investissements en termes de frais de personnel, d’équipements et de produits de santé. </a:t>
            </a:r>
          </a:p>
          <a:p>
            <a:pPr lvl="1"/>
            <a:r>
              <a:rPr lang="fr-FR" dirty="0" smtClean="0"/>
              <a:t>Subventionnent </a:t>
            </a:r>
            <a:r>
              <a:rPr lang="fr-FR" dirty="0"/>
              <a:t>la création ou l’aménagement de structures de santé et leurs équipements et financent certaines interventions </a:t>
            </a:r>
            <a:r>
              <a:rPr lang="fr-FR" dirty="0" smtClean="0"/>
              <a:t>dans </a:t>
            </a:r>
            <a:r>
              <a:rPr lang="fr-FR" dirty="0"/>
              <a:t>le cadre de la Responsabilité sociétale des entreprises  (RSE)</a:t>
            </a:r>
          </a:p>
          <a:p>
            <a:pPr lvl="1"/>
            <a:r>
              <a:rPr lang="fr-FR" dirty="0" smtClean="0"/>
              <a:t>A </a:t>
            </a:r>
            <a:r>
              <a:rPr lang="fr-FR" dirty="0"/>
              <a:t>titre d’exemple, on peut souligner les actions des entreprises comme PROGOSA, ECOBANK, UTB dans le domaine de la santé</a:t>
            </a:r>
          </a:p>
          <a:p>
            <a:pPr lvl="1"/>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10286" y="1476848"/>
            <a:ext cx="8596668" cy="3880773"/>
          </a:xfrm>
        </p:spPr>
        <p:txBody>
          <a:bodyPr/>
          <a:lstStyle/>
          <a:p>
            <a:r>
              <a:rPr lang="fr-FR" b="1" dirty="0" smtClean="0"/>
              <a:t>Le secteur privé associatif </a:t>
            </a:r>
            <a:r>
              <a:rPr lang="fr-FR" dirty="0" smtClean="0"/>
              <a:t>(</a:t>
            </a:r>
            <a:r>
              <a:rPr lang="fr-FR" dirty="0"/>
              <a:t>Clubs services, </a:t>
            </a:r>
            <a:r>
              <a:rPr lang="fr-FR" dirty="0" err="1"/>
              <a:t>ONGs</a:t>
            </a:r>
            <a:r>
              <a:rPr lang="fr-FR" dirty="0"/>
              <a:t> nationales et internationales, Diaspora, etc</a:t>
            </a:r>
            <a:r>
              <a:rPr lang="fr-FR" dirty="0" smtClean="0"/>
              <a:t>.):</a:t>
            </a:r>
          </a:p>
          <a:p>
            <a:pPr lvl="1"/>
            <a:r>
              <a:rPr lang="fr-FR" dirty="0" smtClean="0"/>
              <a:t>Fait des dons/subventions aux </a:t>
            </a:r>
            <a:r>
              <a:rPr lang="fr-FR" dirty="0"/>
              <a:t>hôpitaux, aux unités de soins, aux campagnes de vaccination, etc</a:t>
            </a:r>
            <a:r>
              <a:rPr lang="fr-FR" dirty="0" smtClean="0"/>
              <a:t>.</a:t>
            </a:r>
          </a:p>
          <a:p>
            <a:pPr lvl="1"/>
            <a:r>
              <a:rPr lang="fr-FR" dirty="0" smtClean="0"/>
              <a:t>engagé </a:t>
            </a:r>
            <a:r>
              <a:rPr lang="fr-FR" dirty="0"/>
              <a:t>dans l’organisation des opérations </a:t>
            </a:r>
            <a:r>
              <a:rPr lang="fr-FR" dirty="0" smtClean="0"/>
              <a:t>foraines</a:t>
            </a:r>
          </a:p>
          <a:p>
            <a:pPr lvl="1"/>
            <a:endParaRPr lang="fr-FR" dirty="0" smtClean="0"/>
          </a:p>
          <a:p>
            <a:r>
              <a:rPr lang="fr-FR" b="1" dirty="0" smtClean="0"/>
              <a:t>Structures confessionnelles:</a:t>
            </a:r>
          </a:p>
          <a:p>
            <a:pPr lvl="1"/>
            <a:r>
              <a:rPr lang="fr-FR" dirty="0"/>
              <a:t>développent des opportunités plus importantes de soins aux populations, surtout en milieu rural et d’accès </a:t>
            </a:r>
            <a:r>
              <a:rPr lang="fr-FR" dirty="0" smtClean="0"/>
              <a:t>difficile grâce </a:t>
            </a:r>
            <a:r>
              <a:rPr lang="fr-FR" dirty="0"/>
              <a:t>aux contrats avec </a:t>
            </a:r>
            <a:r>
              <a:rPr lang="fr-FR" dirty="0" smtClean="0"/>
              <a:t>l’Etat.</a:t>
            </a:r>
            <a:endParaRPr lang="fr-FR" dirty="0"/>
          </a:p>
          <a:p>
            <a:pPr lvl="1"/>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accent2"/>
                </a:solidFill>
              </a:rPr>
              <a:t>Protection des Risques financiers </a:t>
            </a:r>
            <a:endParaRPr lang="fr-FR" b="1" dirty="0">
              <a:solidFill>
                <a:schemeClr val="accent2"/>
              </a:solidFill>
            </a:endParaRPr>
          </a:p>
        </p:txBody>
      </p:sp>
      <p:sp>
        <p:nvSpPr>
          <p:cNvPr id="3" name="Espace réservé du contenu 2"/>
          <p:cNvSpPr>
            <a:spLocks noGrp="1"/>
          </p:cNvSpPr>
          <p:nvPr>
            <p:ph idx="1"/>
          </p:nvPr>
        </p:nvSpPr>
        <p:spPr>
          <a:xfrm>
            <a:off x="677333" y="1705231"/>
            <a:ext cx="8927985" cy="4646142"/>
          </a:xfrm>
        </p:spPr>
        <p:txBody>
          <a:bodyPr>
            <a:normAutofit/>
          </a:bodyPr>
          <a:lstStyle/>
          <a:p>
            <a:pPr lvl="0"/>
            <a:r>
              <a:rPr lang="fr-FR" dirty="0" smtClean="0"/>
              <a:t>La protection des risques financiers constitue un élément de contribution du secteur privé au financement de la santé. </a:t>
            </a:r>
          </a:p>
          <a:p>
            <a:pPr marL="0" lvl="0" indent="0">
              <a:buNone/>
            </a:pPr>
            <a:endParaRPr lang="fr-FR" sz="1000" dirty="0" smtClean="0"/>
          </a:p>
          <a:p>
            <a:pPr lvl="0"/>
            <a:r>
              <a:rPr lang="fr-FR" dirty="0" smtClean="0"/>
              <a:t>Cette protection se fait essentiellement à travers:</a:t>
            </a:r>
          </a:p>
          <a:p>
            <a:pPr lvl="1"/>
            <a:r>
              <a:rPr lang="fr-FR" sz="1800" dirty="0" smtClean="0"/>
              <a:t>Les </a:t>
            </a:r>
            <a:r>
              <a:rPr lang="fr-FR" sz="1800" dirty="0"/>
              <a:t>assurances privées pour les travailleurs des grandes et moyennes entreprises ;</a:t>
            </a:r>
          </a:p>
          <a:p>
            <a:pPr lvl="1"/>
            <a:r>
              <a:rPr lang="fr-FR" sz="1800" dirty="0"/>
              <a:t>La mise en place de quelques mutuelles de santé des entreprises ;</a:t>
            </a:r>
          </a:p>
          <a:p>
            <a:pPr lvl="1"/>
            <a:r>
              <a:rPr lang="fr-FR" sz="1800" dirty="0"/>
              <a:t>Le remboursement des frais de santé, par des subventions ou gratuité au personnel des PME/PMI;</a:t>
            </a:r>
          </a:p>
          <a:p>
            <a:pPr lvl="1"/>
            <a:r>
              <a:rPr lang="fr-FR" sz="1800" dirty="0"/>
              <a:t>Les dons aux personnels et à leurs familles ou aux indigents, pour financer les frais de soins et d’hospitalisation (dans le cas des PME/PMI et du privé informel) </a:t>
            </a:r>
            <a:r>
              <a:rPr lang="fr-FR" sz="1800" dirty="0" smtClean="0"/>
              <a:t>;</a:t>
            </a:r>
            <a:endParaRPr lang="fr-FR"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77334" y="889686"/>
            <a:ext cx="8596668" cy="5404021"/>
          </a:xfrm>
        </p:spPr>
        <p:txBody>
          <a:bodyPr>
            <a:noAutofit/>
          </a:bodyPr>
          <a:lstStyle/>
          <a:p>
            <a:pPr lvl="1"/>
            <a:r>
              <a:rPr lang="fr-FR" sz="1800" dirty="0"/>
              <a:t>Le préfinancement des prestations de soins et des médicaments aux assurés des assurances privées et de l’INAM ; </a:t>
            </a:r>
          </a:p>
          <a:p>
            <a:pPr lvl="1"/>
            <a:r>
              <a:rPr lang="fr-FR" sz="1800" dirty="0"/>
              <a:t>Les tarifs sociaux pratiqués par les structures confessionnelles ; </a:t>
            </a:r>
          </a:p>
          <a:p>
            <a:pPr lvl="1"/>
            <a:r>
              <a:rPr lang="fr-FR" sz="1800" dirty="0" smtClean="0"/>
              <a:t>Les </a:t>
            </a:r>
            <a:r>
              <a:rPr lang="fr-FR" sz="1800" dirty="0"/>
              <a:t>financements des opérations foraines de santé ;</a:t>
            </a:r>
          </a:p>
          <a:p>
            <a:pPr lvl="1"/>
            <a:r>
              <a:rPr lang="fr-FR" sz="1800" dirty="0"/>
              <a:t>La gratuité de certains soins, d’actes médico-chirurgicaux spécialisés, des médicaments, des prothèses etc. (Clubs services, </a:t>
            </a:r>
            <a:r>
              <a:rPr lang="fr-FR" sz="1800" dirty="0" err="1"/>
              <a:t>ONGs</a:t>
            </a:r>
            <a:r>
              <a:rPr lang="fr-FR" sz="1800" dirty="0"/>
              <a:t> nationales et internationales, Diaspora, etc.) ;</a:t>
            </a:r>
          </a:p>
          <a:p>
            <a:pPr lvl="1"/>
            <a:r>
              <a:rPr lang="fr-FR" sz="1800" dirty="0"/>
              <a:t>La gestion des mécanismes de protection des risques financiers (Collecte et gestion de l’épargne-maladie) ;</a:t>
            </a:r>
          </a:p>
          <a:p>
            <a:pPr lvl="1"/>
            <a:r>
              <a:rPr lang="fr-FR" sz="1800" dirty="0"/>
              <a:t>La sensibilisation et </a:t>
            </a:r>
            <a:r>
              <a:rPr lang="fr-FR" sz="1800" dirty="0" smtClean="0"/>
              <a:t>le marketing </a:t>
            </a:r>
            <a:r>
              <a:rPr lang="fr-FR" sz="1800" dirty="0"/>
              <a:t>faite par les assurances et les mutuelles sur les avantages des prépaiements ; </a:t>
            </a:r>
          </a:p>
          <a:p>
            <a:pPr lvl="1"/>
            <a:r>
              <a:rPr lang="fr-FR" sz="1800" dirty="0"/>
              <a:t>Le volontariat pratiqué par les experts en santé travaillant dans les pays du Nord, comme les opérations vacances utiles ou écotourisme, renforcement et assistance technique par exemple (Dans les cliniques privées ).</a:t>
            </a:r>
          </a:p>
          <a:p>
            <a:endParaRPr lang="fr-FR"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étrospectiv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étrospectiv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TotalTime>
  <Words>558</Words>
  <Application>Microsoft Office PowerPoint</Application>
  <PresentationFormat>Grand écran</PresentationFormat>
  <Paragraphs>93</Paragraphs>
  <Slides>16</Slides>
  <Notes>1</Notes>
  <HiddenSlides>0</HiddenSlides>
  <MMClips>0</MMClips>
  <ScaleCrop>false</ScaleCrop>
  <HeadingPairs>
    <vt:vector size="6" baseType="variant">
      <vt:variant>
        <vt:lpstr>Polices utilisées</vt:lpstr>
      </vt:variant>
      <vt:variant>
        <vt:i4>14</vt:i4>
      </vt:variant>
      <vt:variant>
        <vt:lpstr>Thème</vt:lpstr>
      </vt:variant>
      <vt:variant>
        <vt:i4>2</vt:i4>
      </vt:variant>
      <vt:variant>
        <vt:lpstr>Titres des diapositives</vt:lpstr>
      </vt:variant>
      <vt:variant>
        <vt:i4>16</vt:i4>
      </vt:variant>
    </vt:vector>
  </HeadingPairs>
  <TitlesOfParts>
    <vt:vector size="32" baseType="lpstr">
      <vt:lpstr>MS Mincho</vt:lpstr>
      <vt:lpstr>Aharoni</vt:lpstr>
      <vt:lpstr>Arial</vt:lpstr>
      <vt:lpstr>Arial Narrow</vt:lpstr>
      <vt:lpstr>Calibri</vt:lpstr>
      <vt:lpstr>Calibri Light</vt:lpstr>
      <vt:lpstr>Cambria</vt:lpstr>
      <vt:lpstr>Ebrima</vt:lpstr>
      <vt:lpstr>Georgia</vt:lpstr>
      <vt:lpstr>Kartika</vt:lpstr>
      <vt:lpstr>Times New Roman</vt:lpstr>
      <vt:lpstr>Trebuchet MS</vt:lpstr>
      <vt:lpstr>Tw Cen MT</vt:lpstr>
      <vt:lpstr>Wingdings 3</vt:lpstr>
      <vt:lpstr>Facette</vt:lpstr>
      <vt:lpstr>Rétrospective</vt:lpstr>
      <vt:lpstr>REPUBLIQUE TOGOLAISE MINISTERE DE LA SANTE ET DE LA PROTECTION SOCIALE</vt:lpstr>
      <vt:lpstr>Sommaire </vt:lpstr>
      <vt:lpstr>Analyse Situationnelle</vt:lpstr>
      <vt:lpstr>Acteurs du secteur privé </vt:lpstr>
      <vt:lpstr>Présentation PowerPoint</vt:lpstr>
      <vt:lpstr>Disponibilité de l’offre de soins</vt:lpstr>
      <vt:lpstr>Présentation PowerPoint</vt:lpstr>
      <vt:lpstr>Protection des Risques financiers </vt:lpstr>
      <vt:lpstr>Présentation PowerPoint</vt:lpstr>
      <vt:lpstr>Autres contributions au financement</vt:lpstr>
      <vt:lpstr>Faiblesses du Secteur Privé</vt:lpstr>
      <vt:lpstr>Opportunités de Partenariat pour  l’amélioration de la contribution du secteur privé au financement de la santé</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Contribution du secteur privé au financement de la santé</dc:title>
  <dc:creator>Sharlen VIGAN</dc:creator>
  <cp:lastModifiedBy>TOSHIBA</cp:lastModifiedBy>
  <cp:revision>19</cp:revision>
  <dcterms:created xsi:type="dcterms:W3CDTF">2017-02-07T17:10:00Z</dcterms:created>
  <dcterms:modified xsi:type="dcterms:W3CDTF">2017-02-09T08:13:09Z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1033-10.2.0.5811</vt:lpwstr>
  </property>
</Properties>
</file>